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0" r:id="rId4"/>
    <p:sldId id="302" r:id="rId5"/>
    <p:sldId id="30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009900"/>
    <a:srgbClr val="003300"/>
    <a:srgbClr val="CCFF66"/>
    <a:srgbClr val="99FF33"/>
    <a:srgbClr val="0000CC"/>
    <a:srgbClr val="8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14" autoAdjust="0"/>
    <p:restoredTop sz="94669" autoAdjust="0"/>
  </p:normalViewPr>
  <p:slideViewPr>
    <p:cSldViewPr>
      <p:cViewPr varScale="1">
        <p:scale>
          <a:sx n="59" d="100"/>
          <a:sy n="59" d="100"/>
        </p:scale>
        <p:origin x="17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4B9B3C0-8D65-186D-C8FD-DB5969D8E0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F9B718D-6E40-3908-D5BC-E941ED3089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B7B1CB9-F9E4-5BA5-19A4-D00C26801D66}"/>
              </a:ext>
            </a:extLst>
          </p:cNvPr>
          <p:cNvSpPr>
            <a:spLocks noRo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3DE99EDA-6E34-A0C2-CAFE-ED8C3EDFED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9DA20711-F9F2-4B11-C0D6-8ED4931099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E9577476-B5B3-B537-255F-000FFFC54B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19F6A9-9E6B-47FF-90B6-3A16A6A5BD6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7DE2E4-7F0B-EDC7-4811-76DC5B638A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CEF66C-8DBE-8C69-09E8-C4DD6CEB7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B92406-DBE4-BB5D-EBBE-AB9DDC61C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EEEF9-F3D3-40EC-9C62-67C42319355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23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B3CEAD-AE58-03B2-77A5-E1DA115C8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6C1B21-B9FF-453C-EA14-611CBB345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81CD00-3B52-1FA8-D31F-2C0E7999E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BBA2C-22A4-4E70-9BA3-33447F2ACD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51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E9500A-F005-F641-C11D-D754BAFBD6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CA39A3-60FF-5186-7028-9BE6CA7977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C54D38-708B-30DB-02F4-72AFF568D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A3C2D-DE32-4545-BF24-0E46C7242C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0777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F6BDEB-6CF0-E6B6-F150-EC0631D8C5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C839B6-D764-DF89-F585-8273BCC5E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B1162-9E36-50A4-C714-EFC6ED5D0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62E9E-1215-45C4-94F0-C6E6C9F73E8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68562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2074E7-4C03-4A23-F326-4425FEFE99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9CC143-1878-248B-CEB0-77B5FC350D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1749D9-B23F-BBA9-28A9-B47CC0FD7C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7DD2F-21CD-40D1-BC01-C7DAF892236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626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A1284E-447B-279E-0C31-2D7B362461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DF3098-EF3D-92A4-E90A-4952770B48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0B07F4-B5D0-7078-1C31-1798C397D4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3D0D1-DCA8-45AC-B4F4-4C3C0D5041A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104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3DB9F4-E33F-4A0C-4D89-58C7B8B645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1367D7-33B1-6495-07A7-FB9134BA6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0B0C67-703B-95AF-6B63-7B5FFB45C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927B9-2EE1-4F9A-AE5A-6CC0DDD752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680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571271-F160-95F3-9996-B606201E53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B92E9-7483-D95D-13EF-E48A64C18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C27A85-DEDB-E163-A07D-EC6309846C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A3C-FE71-4A89-AA31-9632C56DBF2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00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97620D-524F-D923-5085-87FEFBF304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FE52E3-0323-F272-A163-6C4B546C0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3357D1-186D-4E5B-1F61-07E6E6561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28167-E5D0-4489-9AC7-E2AAD038B08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826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0F44A9-865C-D5F2-A5B9-5856FED2F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046AF1-0AD7-4C4F-1245-67C9FB8E0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707B33-C79F-B0BB-6AAC-182B0E90B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24CD3-D09C-479C-A6C2-2E8E07D07B1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675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A4DF58-DB7B-F563-CCA1-E4EE100438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385B0D3-2057-0EAC-B042-292B44DC2E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B3D77A-A109-FE4C-AA78-2C3FE53813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29F82-62A0-4404-B006-60F94AB260A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528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BE99FF-DBD6-6399-7FA5-80B8C3CB8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83178D-C8BF-2CA3-03C0-01FB6785A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24FBB7-7BA9-9205-E95A-9BDFB3E963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8E2B6-F9B2-4150-8B65-5012BA2BA6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522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349404-1604-A50A-D252-D61EFB537A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15C40-8A41-0DA5-BB2D-090F6E13D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C233EE-EC53-24F6-8F2D-601109AFB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7E291-8E59-4528-B7E0-47E5B03238F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289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4EADF4-5D9C-1791-A616-BF5BCB34BA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926B1D4-1E76-AE8F-8E35-423B6B4154A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DCAE75-D58A-8106-0E8D-2E501D583A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SimSun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87989D-2516-D8AA-3831-827C052173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SimSun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B657F0-7B4A-624D-7F64-1870F9C95D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SimSun" panose="02010600030101010101" pitchFamily="2" charset="-122"/>
              </a:defRPr>
            </a:lvl1pPr>
          </a:lstStyle>
          <a:p>
            <a:fld id="{F9D3678D-0BD5-4DE4-AE62-DE5B1B5E1C4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3" descr="42_b309e405f71677b73e73b1f948bcbd43">
            <a:extLst>
              <a:ext uri="{FF2B5EF4-FFF2-40B4-BE49-F238E27FC236}">
                <a16:creationId xmlns:a16="http://schemas.microsoft.com/office/drawing/2014/main" id="{283C9F5D-4D23-73AF-0FB0-F68596B8D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5">
            <a:extLst>
              <a:ext uri="{FF2B5EF4-FFF2-40B4-BE49-F238E27FC236}">
                <a16:creationId xmlns:a16="http://schemas.microsoft.com/office/drawing/2014/main" id="{75022BF9-F0B8-3004-FA33-44269031738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4419600"/>
            <a:ext cx="148590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Bài 39:</a:t>
            </a:r>
          </a:p>
        </p:txBody>
      </p:sp>
      <p:sp>
        <p:nvSpPr>
          <p:cNvPr id="2052" name="WordArt 16">
            <a:extLst>
              <a:ext uri="{FF2B5EF4-FFF2-40B4-BE49-F238E27FC236}">
                <a16:creationId xmlns:a16="http://schemas.microsoft.com/office/drawing/2014/main" id="{94A0C0F4-F797-CC80-D61F-D39EBECAB41F}"/>
              </a:ext>
            </a:extLst>
          </p:cNvPr>
          <p:cNvSpPr>
            <a:spLocks noTextEdit="1"/>
          </p:cNvSpPr>
          <p:nvPr/>
        </p:nvSpPr>
        <p:spPr>
          <a:xfrm>
            <a:off x="762000" y="5105400"/>
            <a:ext cx="79248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 b="1" noProof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ea typeface="Arial" panose="020B0604020202020204" pitchFamily="34" charset="0"/>
              </a:rPr>
              <a:t>BIẾN ĐỘNG SỐ LƯỢNG CÁ THỂ </a:t>
            </a:r>
          </a:p>
          <a:p>
            <a:pPr algn="ctr" eaLnBrk="0" hangingPunct="0"/>
            <a:r>
              <a:rPr lang="en-US" sz="3600" b="1" noProof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ea typeface="Arial" panose="020B0604020202020204" pitchFamily="34" charset="0"/>
              </a:rPr>
              <a:t>CỦA QUẦN THỂ SINH VẬT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DEBAD9C0-14DE-F302-84BA-95502B0F95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914400"/>
            <a:ext cx="41148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 b="1">
                <a:solidFill>
                  <a:srgbClr val="0000CC"/>
                </a:solidFill>
              </a:rPr>
              <a:t>1.VD: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/>
              <a:t>-Số lượng cây dương xỉ giảm mạnh do cháy rừng.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/>
              <a:t>-Số lượng muỗi tăng vào mùa hè.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/>
              <a:t>-Số lượng thỏ, mèo rừng tăng giảm theo chu kỳ 9-10 năm.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vi-VN" sz="2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 b="1">
                <a:solidFill>
                  <a:srgbClr val="0000CC"/>
                </a:solidFill>
              </a:rPr>
              <a:t>2.Định nghĩa: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/>
              <a:t>Là sự tăng hoặc giảm số lượng cá thể trong quần thể.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vi-VN" sz="2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vi-VN" sz="2200" b="1">
                <a:solidFill>
                  <a:srgbClr val="0000CC"/>
                </a:solidFill>
              </a:rPr>
              <a:t>3.Phân loại:</a:t>
            </a:r>
          </a:p>
        </p:txBody>
      </p:sp>
      <p:pic>
        <p:nvPicPr>
          <p:cNvPr id="3076" name="Picture 4" descr="6543-004-D65BF551">
            <a:extLst>
              <a:ext uri="{FF2B5EF4-FFF2-40B4-BE49-F238E27FC236}">
                <a16:creationId xmlns:a16="http://schemas.microsoft.com/office/drawing/2014/main" id="{8E425D0C-234D-4890-9571-91E6DD69B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47800"/>
            <a:ext cx="5029200" cy="330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6">
            <a:extLst>
              <a:ext uri="{FF2B5EF4-FFF2-40B4-BE49-F238E27FC236}">
                <a16:creationId xmlns:a16="http://schemas.microsoft.com/office/drawing/2014/main" id="{2B4AE0D6-DED5-B29B-88FC-4F798ABF1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/>
          <a:lstStyle/>
          <a:p>
            <a:pPr eaLnBrk="1" hangingPunct="1"/>
            <a:r>
              <a:rPr lang="en-US" altLang="vi-VN" sz="4000" b="1" dirty="0">
                <a:solidFill>
                  <a:srgbClr val="800000"/>
                </a:solidFill>
              </a:rPr>
              <a:t>KHÁI NIỆM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EF7F1E77-90A6-7A5D-9A03-4B28636D1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6858000" cy="965200"/>
          </a:xfrm>
          <a:prstGeom prst="rect">
            <a:avLst/>
          </a:prstGeom>
          <a:solidFill>
            <a:srgbClr val="003300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vi-VN" b="1">
                <a:solidFill>
                  <a:srgbClr val="99FF33"/>
                </a:solidFill>
              </a:rPr>
              <a:t>Có các dạng biến động số lượng nào ? Hoàn thành PHIẾU HỌC TẬP SỐ 1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4">
            <a:extLst>
              <a:ext uri="{FF2B5EF4-FFF2-40B4-BE49-F238E27FC236}">
                <a16:creationId xmlns:a16="http://schemas.microsoft.com/office/drawing/2014/main" id="{DD19EC56-535A-0732-B78F-026CD8FC0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"/>
            <a:ext cx="8080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vi-VN" sz="2000" b="1"/>
              <a:t>PHIẾU HỌC TẬP SỐ 1:</a:t>
            </a:r>
          </a:p>
          <a:p>
            <a:pPr algn="ctr"/>
            <a:r>
              <a:rPr lang="en-US" altLang="vi-VN" sz="2000" b="1">
                <a:solidFill>
                  <a:srgbClr val="800000"/>
                </a:solidFill>
              </a:rPr>
              <a:t>TÌM CÁC DẠNG BIẾN ĐỘNG SỐ LƯỢNG CÁ THỂ CỦA QUẦN THỂ</a:t>
            </a:r>
          </a:p>
        </p:txBody>
      </p:sp>
      <p:graphicFrame>
        <p:nvGraphicFramePr>
          <p:cNvPr id="31749" name="Group 5">
            <a:extLst>
              <a:ext uri="{FF2B5EF4-FFF2-40B4-BE49-F238E27FC236}">
                <a16:creationId xmlns:a16="http://schemas.microsoft.com/office/drawing/2014/main" id="{03F78AC8-BBA0-A4E9-5A8B-5B3BDE7D6BA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81000" y="1103313"/>
          <a:ext cx="8382000" cy="4181801"/>
        </p:xfrm>
        <a:graphic>
          <a:graphicData uri="http://schemas.openxmlformats.org/drawingml/2006/table">
            <a:tbl>
              <a:tblPr/>
              <a:tblGrid>
                <a:gridCol w="176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BIẾN ĐỘNG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? (1)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? (2)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VÍ DỤ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ếch tăng mạnh vào mùa mưa.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muỗi tăng vào mùa hè.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mèo rừng tăng giảm theo chu kỳ 9-10 năm.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Biến động số lượng cá cơm ở biển Peru 10-12 năm.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nấm men tăng mạnh trong vại dưa.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cây dương xỉ giảm mạnh do cháy rừng.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gà ở Thái Nguyên giảm mạnh do dịch cúm gia cầm H5N1.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Số lượng cá thu giảm mạnh do sự đánh bắt quá mức của ngư dân ven biển.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Nhận xét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67" name="Rectangle 23">
            <a:extLst>
              <a:ext uri="{FF2B5EF4-FFF2-40B4-BE49-F238E27FC236}">
                <a16:creationId xmlns:a16="http://schemas.microsoft.com/office/drawing/2014/main" id="{401CFB00-9DAA-FD76-3903-44E5435DB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5" y="1125538"/>
            <a:ext cx="1927225" cy="366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1800" b="1">
                <a:solidFill>
                  <a:srgbClr val="0000CC"/>
                </a:solidFill>
              </a:rPr>
              <a:t>THEO CHU KỲ</a:t>
            </a:r>
          </a:p>
        </p:txBody>
      </p:sp>
      <p:sp>
        <p:nvSpPr>
          <p:cNvPr id="31768" name="Rectangle 24">
            <a:extLst>
              <a:ext uri="{FF2B5EF4-FFF2-40B4-BE49-F238E27FC236}">
                <a16:creationId xmlns:a16="http://schemas.microsoft.com/office/drawing/2014/main" id="{8536B028-9D8D-3529-E74C-0F0B05210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1128713"/>
            <a:ext cx="2647950" cy="366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1800" b="1">
                <a:solidFill>
                  <a:srgbClr val="0000CC"/>
                </a:solidFill>
              </a:rPr>
              <a:t>KHÔNG THEO CHU KỲ</a:t>
            </a:r>
          </a:p>
        </p:txBody>
      </p:sp>
      <p:sp>
        <p:nvSpPr>
          <p:cNvPr id="31769" name="Rectangle 25">
            <a:extLst>
              <a:ext uri="{FF2B5EF4-FFF2-40B4-BE49-F238E27FC236}">
                <a16:creationId xmlns:a16="http://schemas.microsoft.com/office/drawing/2014/main" id="{03D4C24A-DF47-CADE-F8F8-71B79AE16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54025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1800">
                <a:solidFill>
                  <a:srgbClr val="FF0000"/>
                </a:solidFill>
              </a:rPr>
              <a:t>Số lượng cá thể của quần thể biến động theo chu kỳ.</a:t>
            </a:r>
          </a:p>
        </p:txBody>
      </p:sp>
      <p:sp>
        <p:nvSpPr>
          <p:cNvPr id="31770" name="Rectangle 26">
            <a:extLst>
              <a:ext uri="{FF2B5EF4-FFF2-40B4-BE49-F238E27FC236}">
                <a16:creationId xmlns:a16="http://schemas.microsoft.com/office/drawing/2014/main" id="{2E41E85C-7DB1-D981-13C2-86E179037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40250"/>
            <a:ext cx="335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1800">
                <a:solidFill>
                  <a:srgbClr val="FF0000"/>
                </a:solidFill>
              </a:rPr>
              <a:t>Số lượng cá thể của quần thể biến động một cách đột ngột.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 animBg="1"/>
      <p:bldP spid="31768" grpId="0" animBg="1"/>
      <p:bldP spid="31769" grpId="0"/>
      <p:bldP spid="317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22E40574-0AA7-BE9F-47DD-E67F48DA3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vi-VN" sz="3200" b="1"/>
              <a:t>PHIẾU HỌC TẬP SỐ 2</a:t>
            </a:r>
            <a:br>
              <a:rPr lang="en-US" altLang="vi-VN" sz="3200" b="1"/>
            </a:br>
            <a:r>
              <a:rPr lang="en-US" altLang="vi-VN" sz="2400"/>
              <a:t>Xác định nguyên nhân gây biến động số lượng cá thể quần thể</a:t>
            </a:r>
            <a:br>
              <a:rPr lang="en-US" altLang="vi-VN" sz="2400"/>
            </a:br>
            <a:r>
              <a:rPr lang="en-US" altLang="vi-VN" sz="2800"/>
              <a:t>(</a:t>
            </a:r>
            <a:r>
              <a:rPr lang="en-US" altLang="vi-VN" sz="2000" i="1">
                <a:solidFill>
                  <a:schemeClr val="tx1"/>
                </a:solidFill>
              </a:rPr>
              <a:t>Thời gian: 3 phút</a:t>
            </a:r>
            <a:r>
              <a:rPr lang="en-US" altLang="vi-VN" sz="2800"/>
              <a:t>)</a:t>
            </a:r>
          </a:p>
        </p:txBody>
      </p:sp>
      <p:graphicFrame>
        <p:nvGraphicFramePr>
          <p:cNvPr id="71683" name="Group 3">
            <a:extLst>
              <a:ext uri="{FF2B5EF4-FFF2-40B4-BE49-F238E27FC236}">
                <a16:creationId xmlns:a16="http://schemas.microsoft.com/office/drawing/2014/main" id="{3F2DEDC2-C00D-80FC-2F25-A5F077F7BAE7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152400" y="1600200"/>
          <a:ext cx="8763000" cy="4986340"/>
        </p:xfrm>
        <a:graphic>
          <a:graphicData uri="http://schemas.openxmlformats.org/drawingml/2006/table">
            <a:tbl>
              <a:tblPr/>
              <a:tblGrid>
                <a:gridCol w="454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QUẦN THỂ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NGUYÊN NHÂN GÂY BIẾN ĐỘNG QUẦN THỂ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Nhóm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NTST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 Cáo ở đồng rêu phương Bắc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 lượng chuột lemmus.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2. Sâu hại mùa màng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3. Cá cơm ở vùng biển Peru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 .Chim cu gáy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5. Muỗi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6. Ếch nhái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7.Bò sát, ếch nhái ở miền Bắc Việt Nam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8. Bò sát, chim nhỏ, gặm nhấm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9. Động thực vật rừng U Minh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10. Thỏ ở Australia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60" name="Rectangle 53">
            <a:extLst>
              <a:ext uri="{FF2B5EF4-FFF2-40B4-BE49-F238E27FC236}">
                <a16:creationId xmlns:a16="http://schemas.microsoft.com/office/drawing/2014/main" id="{00DA54AA-F5CD-F1AB-C401-4C7DD440B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362200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006600"/>
                </a:solidFill>
              </a:rPr>
              <a:t>HS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CB2E61B8-CAB1-6217-7C51-9BCCDE70E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vi-VN" sz="2800" b="1"/>
              <a:t>PHIẾU HỌC TẬP SỐ 2</a:t>
            </a:r>
            <a:br>
              <a:rPr lang="en-US" altLang="vi-VN" sz="2800" b="1"/>
            </a:br>
            <a:r>
              <a:rPr lang="en-US" altLang="vi-VN" sz="2400"/>
              <a:t>Xác định nguyên nhân gây biến động số lượng cá thể quần thể</a:t>
            </a:r>
            <a:endParaRPr lang="en-US" altLang="vi-VN" sz="1600" i="1"/>
          </a:p>
        </p:txBody>
      </p:sp>
      <p:graphicFrame>
        <p:nvGraphicFramePr>
          <p:cNvPr id="72708" name="Group 4">
            <a:extLst>
              <a:ext uri="{FF2B5EF4-FFF2-40B4-BE49-F238E27FC236}">
                <a16:creationId xmlns:a16="http://schemas.microsoft.com/office/drawing/2014/main" id="{2053B8B1-AD4B-5633-4EBD-E463A0ABD36B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152400" y="1600200"/>
          <a:ext cx="8763000" cy="4978403"/>
        </p:xfrm>
        <a:graphic>
          <a:graphicData uri="http://schemas.openxmlformats.org/drawingml/2006/table">
            <a:tbl>
              <a:tblPr/>
              <a:tblGrid>
                <a:gridCol w="454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QUẦN THỂ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NGUYÊN NHÂN GÂY BIẾN ĐỘNG QUẦN THỂ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Nhóm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NTST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 Cáo ở đồng rêu phương Bắc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 lượng chuột lemmus.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2. Sâu hại mùa màng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3. Cá cơm ở vùng biển Peru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 .Chim cu gáy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5. Muỗi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6. Ếch nhái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7.Bò sát, ếch nhái ở miền Bắc Việt Nam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8. Bò sát, chim nhỏ, gặm nhấm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9. Động thực vật rừng U Minh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10. Thỏ ở Australia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8485" name="Rectangle 54">
            <a:extLst>
              <a:ext uri="{FF2B5EF4-FFF2-40B4-BE49-F238E27FC236}">
                <a16:creationId xmlns:a16="http://schemas.microsoft.com/office/drawing/2014/main" id="{06FC5BB4-7FF6-C8C4-1155-90740666C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743200"/>
            <a:ext cx="2325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Cây trồng, khí hậu.</a:t>
            </a:r>
          </a:p>
        </p:txBody>
      </p:sp>
      <p:sp>
        <p:nvSpPr>
          <p:cNvPr id="18486" name="Rectangle 55">
            <a:extLst>
              <a:ext uri="{FF2B5EF4-FFF2-40B4-BE49-F238E27FC236}">
                <a16:creationId xmlns:a16="http://schemas.microsoft.com/office/drawing/2014/main" id="{2ED5B715-D830-9188-BF67-8730A5DAD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200400"/>
            <a:ext cx="217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Dòng nước nóng.</a:t>
            </a:r>
          </a:p>
        </p:txBody>
      </p:sp>
      <p:sp>
        <p:nvSpPr>
          <p:cNvPr id="18487" name="Rectangle 56">
            <a:extLst>
              <a:ext uri="{FF2B5EF4-FFF2-40B4-BE49-F238E27FC236}">
                <a16:creationId xmlns:a16="http://schemas.microsoft.com/office/drawing/2014/main" id="{9697FC1D-9717-CCED-7BAF-8CFCDBE2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5" y="3581400"/>
            <a:ext cx="285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Nguồn thức ăn </a:t>
            </a:r>
            <a:r>
              <a:rPr lang="en-US" altLang="vi-VN" sz="1400" i="1"/>
              <a:t>(lúa, ngô…)</a:t>
            </a:r>
          </a:p>
        </p:txBody>
      </p:sp>
      <p:sp>
        <p:nvSpPr>
          <p:cNvPr id="18488" name="Rectangle 57">
            <a:extLst>
              <a:ext uri="{FF2B5EF4-FFF2-40B4-BE49-F238E27FC236}">
                <a16:creationId xmlns:a16="http://schemas.microsoft.com/office/drawing/2014/main" id="{E4ED0706-D1CA-CFA6-DCC7-F48D9A3D3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4022725"/>
            <a:ext cx="204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Nhiệt độ, độ ẩm.</a:t>
            </a:r>
          </a:p>
        </p:txBody>
      </p:sp>
      <p:sp>
        <p:nvSpPr>
          <p:cNvPr id="18489" name="Rectangle 58">
            <a:extLst>
              <a:ext uri="{FF2B5EF4-FFF2-40B4-BE49-F238E27FC236}">
                <a16:creationId xmlns:a16="http://schemas.microsoft.com/office/drawing/2014/main" id="{531E7F55-8F77-1D20-A7A5-3777F9D25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495800"/>
            <a:ext cx="1339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Mùa mưa.</a:t>
            </a:r>
          </a:p>
        </p:txBody>
      </p:sp>
      <p:sp>
        <p:nvSpPr>
          <p:cNvPr id="18490" name="Rectangle 59">
            <a:extLst>
              <a:ext uri="{FF2B5EF4-FFF2-40B4-BE49-F238E27FC236}">
                <a16:creationId xmlns:a16="http://schemas.microsoft.com/office/drawing/2014/main" id="{5746F3F3-F52C-882B-0EE7-1278E2E9A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953000"/>
            <a:ext cx="193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Nhiệt độ (&lt;8</a:t>
            </a:r>
            <a:r>
              <a:rPr lang="en-US" altLang="vi-VN" sz="2000" baseline="30000"/>
              <a:t>o</a:t>
            </a:r>
            <a:r>
              <a:rPr lang="en-US" altLang="vi-VN" sz="2000"/>
              <a:t>C)</a:t>
            </a:r>
          </a:p>
        </p:txBody>
      </p:sp>
      <p:sp>
        <p:nvSpPr>
          <p:cNvPr id="18491" name="Rectangle 60">
            <a:extLst>
              <a:ext uri="{FF2B5EF4-FFF2-40B4-BE49-F238E27FC236}">
                <a16:creationId xmlns:a16="http://schemas.microsoft.com/office/drawing/2014/main" id="{D4EBB43D-6E39-43BB-A0E8-20304330C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334000"/>
            <a:ext cx="2266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Lũ lụt thất thường.</a:t>
            </a:r>
          </a:p>
        </p:txBody>
      </p:sp>
      <p:sp>
        <p:nvSpPr>
          <p:cNvPr id="18492" name="Rectangle 61">
            <a:extLst>
              <a:ext uri="{FF2B5EF4-FFF2-40B4-BE49-F238E27FC236}">
                <a16:creationId xmlns:a16="http://schemas.microsoft.com/office/drawing/2014/main" id="{C51302EF-3C4D-E08D-9B26-C7AE0B8C9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715000"/>
            <a:ext cx="145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Cháy rừng.</a:t>
            </a:r>
          </a:p>
        </p:txBody>
      </p:sp>
      <p:sp>
        <p:nvSpPr>
          <p:cNvPr id="18493" name="Rectangle 62">
            <a:extLst>
              <a:ext uri="{FF2B5EF4-FFF2-40B4-BE49-F238E27FC236}">
                <a16:creationId xmlns:a16="http://schemas.microsoft.com/office/drawing/2014/main" id="{81F4422F-86C8-A2CA-57C2-5A6697F13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6172200"/>
            <a:ext cx="2779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/>
              <a:t>Virus gây bệnh u nhầy.</a:t>
            </a:r>
          </a:p>
        </p:txBody>
      </p:sp>
      <p:sp>
        <p:nvSpPr>
          <p:cNvPr id="18494" name="Rectangle 63">
            <a:extLst>
              <a:ext uri="{FF2B5EF4-FFF2-40B4-BE49-F238E27FC236}">
                <a16:creationId xmlns:a16="http://schemas.microsoft.com/office/drawing/2014/main" id="{2B28FF5F-6D06-6321-9A42-9FC8D397F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362200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006600"/>
                </a:solidFill>
              </a:rPr>
              <a:t>HS</a:t>
            </a:r>
          </a:p>
        </p:txBody>
      </p:sp>
      <p:sp>
        <p:nvSpPr>
          <p:cNvPr id="18495" name="Rectangle 64">
            <a:extLst>
              <a:ext uri="{FF2B5EF4-FFF2-40B4-BE49-F238E27FC236}">
                <a16:creationId xmlns:a16="http://schemas.microsoft.com/office/drawing/2014/main" id="{1B1AF9D1-6A0E-13A1-F9CD-55AA831D0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819400"/>
            <a:ext cx="949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VS,</a:t>
            </a:r>
            <a:r>
              <a:rPr lang="en-US" altLang="vi-VN" sz="2000" b="1" i="1">
                <a:solidFill>
                  <a:srgbClr val="006600"/>
                </a:solidFill>
              </a:rPr>
              <a:t>HS</a:t>
            </a:r>
          </a:p>
        </p:txBody>
      </p:sp>
      <p:sp>
        <p:nvSpPr>
          <p:cNvPr id="18496" name="Rectangle 65">
            <a:extLst>
              <a:ext uri="{FF2B5EF4-FFF2-40B4-BE49-F238E27FC236}">
                <a16:creationId xmlns:a16="http://schemas.microsoft.com/office/drawing/2014/main" id="{6A93F17D-03A4-07D7-560E-E840AFA3A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200400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</a:t>
            </a:r>
          </a:p>
        </p:txBody>
      </p:sp>
      <p:sp>
        <p:nvSpPr>
          <p:cNvPr id="18497" name="Rectangle 66">
            <a:extLst>
              <a:ext uri="{FF2B5EF4-FFF2-40B4-BE49-F238E27FC236}">
                <a16:creationId xmlns:a16="http://schemas.microsoft.com/office/drawing/2014/main" id="{1CA28929-0F30-65E2-AF7F-B679C9FE2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581400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006600"/>
                </a:solidFill>
              </a:rPr>
              <a:t>HS</a:t>
            </a:r>
          </a:p>
        </p:txBody>
      </p:sp>
      <p:sp>
        <p:nvSpPr>
          <p:cNvPr id="18498" name="Rectangle 67">
            <a:extLst>
              <a:ext uri="{FF2B5EF4-FFF2-40B4-BE49-F238E27FC236}">
                <a16:creationId xmlns:a16="http://schemas.microsoft.com/office/drawing/2014/main" id="{3878BCAF-5102-AD82-7088-BCA1ED1B2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525" y="4038600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</a:t>
            </a:r>
          </a:p>
        </p:txBody>
      </p:sp>
      <p:sp>
        <p:nvSpPr>
          <p:cNvPr id="18499" name="Rectangle 68">
            <a:extLst>
              <a:ext uri="{FF2B5EF4-FFF2-40B4-BE49-F238E27FC236}">
                <a16:creationId xmlns:a16="http://schemas.microsoft.com/office/drawing/2014/main" id="{01DBD5D2-4A89-76D6-A74C-6D4589249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525" y="4495800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</a:t>
            </a:r>
          </a:p>
        </p:txBody>
      </p:sp>
      <p:sp>
        <p:nvSpPr>
          <p:cNvPr id="18500" name="Rectangle 69">
            <a:extLst>
              <a:ext uri="{FF2B5EF4-FFF2-40B4-BE49-F238E27FC236}">
                <a16:creationId xmlns:a16="http://schemas.microsoft.com/office/drawing/2014/main" id="{B0F4EF57-1B23-1D29-C9D3-B1F953C8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953000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</a:t>
            </a:r>
          </a:p>
        </p:txBody>
      </p:sp>
      <p:sp>
        <p:nvSpPr>
          <p:cNvPr id="18501" name="Rectangle 70">
            <a:extLst>
              <a:ext uri="{FF2B5EF4-FFF2-40B4-BE49-F238E27FC236}">
                <a16:creationId xmlns:a16="http://schemas.microsoft.com/office/drawing/2014/main" id="{16FAA7D9-485E-79B9-DFFA-217FC7025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334000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</a:t>
            </a:r>
          </a:p>
        </p:txBody>
      </p:sp>
      <p:sp>
        <p:nvSpPr>
          <p:cNvPr id="18502" name="Rectangle 71">
            <a:extLst>
              <a:ext uri="{FF2B5EF4-FFF2-40B4-BE49-F238E27FC236}">
                <a16:creationId xmlns:a16="http://schemas.microsoft.com/office/drawing/2014/main" id="{9F8D8599-36DB-5867-0F17-440B4A64B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715000"/>
            <a:ext cx="523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800000"/>
                </a:solidFill>
              </a:rPr>
              <a:t>VS</a:t>
            </a:r>
          </a:p>
        </p:txBody>
      </p:sp>
      <p:sp>
        <p:nvSpPr>
          <p:cNvPr id="18503" name="Rectangle 72">
            <a:extLst>
              <a:ext uri="{FF2B5EF4-FFF2-40B4-BE49-F238E27FC236}">
                <a16:creationId xmlns:a16="http://schemas.microsoft.com/office/drawing/2014/main" id="{0A52068A-48F4-7183-86FE-43615265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6172200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vi-VN" sz="2000" b="1" i="1">
                <a:solidFill>
                  <a:srgbClr val="006600"/>
                </a:solidFill>
              </a:rPr>
              <a:t>HS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On-screen Show (4:3)</PresentationFormat>
  <Paragraphs>92</Paragraphs>
  <Slides>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.VnTime</vt:lpstr>
      <vt:lpstr>VNI-Times</vt:lpstr>
      <vt:lpstr>Times New Roman</vt:lpstr>
      <vt:lpstr>Microsoft YaHei</vt:lpstr>
      <vt:lpstr>Arial Unicode MS</vt:lpstr>
      <vt:lpstr>Default Design</vt:lpstr>
      <vt:lpstr>PowerPoint Presentation</vt:lpstr>
      <vt:lpstr>KHÁI NIỆM</vt:lpstr>
      <vt:lpstr>PowerPoint Presentation</vt:lpstr>
      <vt:lpstr>PHIẾU HỌC TẬP SỐ 2 Xác định nguyên nhân gây biến động số lượng cá thể quần thể (Thời gian: 3 phút)</vt:lpstr>
      <vt:lpstr>PHIẾU HỌC TẬP SỐ 2 Xác định nguyên nhân gây biến động số lượng cá thể quần thể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www.songnhuthenao.blogspot.com</dc:creator>
  <cp:lastModifiedBy>Lo Thi Nhu Trang</cp:lastModifiedBy>
  <cp:revision>41</cp:revision>
  <dcterms:created xsi:type="dcterms:W3CDTF">2009-02-17T13:02:58Z</dcterms:created>
  <dcterms:modified xsi:type="dcterms:W3CDTF">2023-02-21T00:52:08Z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